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CAMPHORA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OFFICINALIS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700" b="1" smtClean="0">
                <a:solidFill>
                  <a:srgbClr val="FF0000"/>
                </a:solidFill>
              </a:rPr>
              <a:t>Dr.P.R.SAIJI</a:t>
            </a:r>
            <a:r>
              <a:rPr lang="en-US" sz="2700" b="1" smtClean="0">
                <a:solidFill>
                  <a:srgbClr val="FF0000"/>
                </a:solidFill>
              </a:rPr>
              <a:t/>
            </a:r>
            <a:br>
              <a:rPr lang="en-US" sz="2700" b="1" smtClean="0">
                <a:solidFill>
                  <a:srgbClr val="FF0000"/>
                </a:solidFill>
              </a:rPr>
            </a:br>
            <a:r>
              <a:rPr lang="en-US" sz="2700" b="1" smtClean="0">
                <a:solidFill>
                  <a:srgbClr val="FF0000"/>
                </a:solidFill>
              </a:rPr>
              <a:t>                                                   ASSOCIATE </a:t>
            </a:r>
            <a:r>
              <a:rPr lang="en-US" sz="2700" b="1" dirty="0" smtClean="0">
                <a:solidFill>
                  <a:srgbClr val="FF0000"/>
                </a:solidFill>
              </a:rPr>
              <a:t>PROFESSOR</a:t>
            </a:r>
            <a:r>
              <a:rPr lang="en-US" sz="2700" b="1" smtClean="0">
                <a:solidFill>
                  <a:srgbClr val="FF0000"/>
                </a:solidFill>
              </a:rPr>
              <a:t/>
            </a:r>
            <a:br>
              <a:rPr lang="en-US" sz="2700" b="1" smtClean="0">
                <a:solidFill>
                  <a:srgbClr val="FF0000"/>
                </a:solidFill>
              </a:rPr>
            </a:br>
            <a:r>
              <a:rPr lang="en-US" sz="2700" b="1" smtClean="0">
                <a:solidFill>
                  <a:srgbClr val="FF0000"/>
                </a:solidFill>
              </a:rPr>
              <a:t>                                                       DEPT </a:t>
            </a:r>
            <a:r>
              <a:rPr lang="en-US" sz="2700" b="1" dirty="0" smtClean="0">
                <a:solidFill>
                  <a:srgbClr val="FF0000"/>
                </a:solidFill>
              </a:rPr>
              <a:t>OF MATERIA MEDICA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COMMON NAME – CAMPHOR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FAMILY – LAURACEAE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PROVED – DR. HAHNEMANN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Scantiness of discharges – diarrhoea, vomit, sweat, urine)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Painful sensitive to slight touch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kali.carb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spigelia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heat and external cold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Cramps with icy coldness of limbs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Repercussed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eruptions of measles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scarlatina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Collapse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overpoweing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infuence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Bad effects- shock from injury, eruptions, suppressed, cold air,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sunsroke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vexation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PARTICULARS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Cholera – It typifies the collapse stage of Asiatic cholera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Stage:  In the first stage of cholera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morbus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asiatic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cholera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Onset : sudden attack of vomiting and diarrhoea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Quantity : there is not much discharge from the bowels, vomiting, sweat, and urine but suddenly the patient collapses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Great coldness of surface, body cold to touch yet cannot bear to covered. Throws off all the covering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With collapse there is great prostration and rapid sinking of strength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Discharges character: stool rice watery, involuntary, blackish, dark brown,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like coffee ground, scanty with great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tenesmus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great retching and straining to vomit with scanty discharge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Cramps: there are cramps in the stomach and bowels spreading to other parts of the body, esp. calf muscles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of face: face is cold, blue and </a:t>
            </a:r>
            <a:r>
              <a:rPr lang="en-US" dirty="0" err="1" smtClean="0"/>
              <a:t>shrivelled</a:t>
            </a:r>
            <a:r>
              <a:rPr lang="en-US" dirty="0" smtClean="0"/>
              <a:t>, very much anxious and pale</a:t>
            </a:r>
          </a:p>
          <a:p>
            <a:r>
              <a:rPr lang="en-US" dirty="0" smtClean="0"/>
              <a:t>Sweat: scanty sweat which is cold, all over the body, but more in forehead(vert.alb)</a:t>
            </a:r>
          </a:p>
          <a:p>
            <a:r>
              <a:rPr lang="en-US" dirty="0" smtClean="0"/>
              <a:t>Tongue : Tongue is cold, flabby and trembling with cold breath</a:t>
            </a:r>
          </a:p>
          <a:p>
            <a:r>
              <a:rPr lang="en-US" dirty="0" smtClean="0"/>
              <a:t>Pulse: weak, small, slow, </a:t>
            </a:r>
            <a:r>
              <a:rPr lang="en-US" smtClean="0"/>
              <a:t>scarcely perceptible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DIFFERS IN CHOLERA FROM CUPRUM AND VERATUM ALBUM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Camphor: Great prostration blueness, coldness of the body and body is cold and dry yet  the patient wants to be uncovered. And all the discharges are scanty</a:t>
            </a:r>
          </a:p>
          <a:p>
            <a:r>
              <a:rPr lang="en-US" dirty="0" smtClean="0"/>
              <a:t>Cuprum: Not much prostration and coldness but there is more cramping  and more convulsive tendency.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Ver.Alb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More copious the discharge from bowels and the more profuse the vomiting and sweat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Collapse of camphor is sudden and  overwhelming but not so in ver.alb, due to excess of purging and vomiting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MODALITIES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Aggravation: motion night and cold air</a:t>
            </a:r>
          </a:p>
          <a:p>
            <a:r>
              <a:rPr lang="en-US" dirty="0" smtClean="0"/>
              <a:t>Amelioration : thinking of complaints  and warm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Cholera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asatica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Convulsion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Epilepsy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Digestive tract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Cerebo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spinal nerves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Urinary organs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kidney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PATHOGENSIS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does not  create much dehydration, either by stool, vomiting, or sweat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causes delirium, stupor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epiletiform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convulsion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Collapsed condition due to circulatory failure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Exceedingly sensitive to cold air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Persons are mentally and physically very weak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Irritable temperament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Chilly patient, very much sensitive to cold air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Cholera, collapse, coldness, cramps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Suppression of secretion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May complain of burning pain with blue and shriveled skin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 Prostration sudden and complete with trembling within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Hoarse and husky is the voice, the breath is hot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Obtuseness of sense with diarrhoea or not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Retrocessed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eruption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Also spasmodic troubles may produce it soon or not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to cold air ( </a:t>
            </a:r>
            <a:r>
              <a:rPr lang="en-US" dirty="0" err="1" smtClean="0"/>
              <a:t>hep.sulp</a:t>
            </a:r>
            <a:r>
              <a:rPr lang="en-US" dirty="0" smtClean="0"/>
              <a:t>, nux.vom, kali. Carb, </a:t>
            </a:r>
            <a:r>
              <a:rPr lang="en-US" dirty="0" err="1" smtClean="0"/>
              <a:t>rumex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Surface cold to touch, chillness, cannot bear to be covered , throws off all the coverings ( </a:t>
            </a:r>
            <a:r>
              <a:rPr lang="en-US" dirty="0" err="1" smtClean="0"/>
              <a:t>secale</a:t>
            </a:r>
            <a:r>
              <a:rPr lang="en-US" dirty="0" smtClean="0"/>
              <a:t> cor, </a:t>
            </a:r>
            <a:r>
              <a:rPr lang="en-US" dirty="0" err="1" smtClean="0"/>
              <a:t>medhorr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Wants covering(</a:t>
            </a:r>
            <a:r>
              <a:rPr lang="en-US" dirty="0" err="1" smtClean="0"/>
              <a:t>hep.sulp</a:t>
            </a:r>
            <a:r>
              <a:rPr lang="en-US" dirty="0" smtClean="0"/>
              <a:t>, nux.vom, </a:t>
            </a:r>
            <a:r>
              <a:rPr lang="en-US" dirty="0" err="1" smtClean="0"/>
              <a:t>psornium</a:t>
            </a:r>
            <a:r>
              <a:rPr lang="en-US" dirty="0" smtClean="0"/>
              <a:t>, </a:t>
            </a:r>
            <a:r>
              <a:rPr lang="en-US" dirty="0" err="1" smtClean="0"/>
              <a:t>rumex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Collapsed condition with coldness and </a:t>
            </a:r>
            <a:r>
              <a:rPr lang="en-US" dirty="0" err="1" smtClean="0"/>
              <a:t>lividity</a:t>
            </a:r>
            <a:r>
              <a:rPr lang="en-US" dirty="0" smtClean="0"/>
              <a:t>(</a:t>
            </a:r>
            <a:r>
              <a:rPr lang="en-US" sz="2800" dirty="0" smtClean="0"/>
              <a:t>bluish purple discoloration of skin after death)</a:t>
            </a:r>
            <a:endParaRPr lang="en-US" dirty="0" smtClean="0"/>
          </a:p>
          <a:p>
            <a:r>
              <a:rPr lang="en-US" dirty="0" err="1" smtClean="0"/>
              <a:t>Ameloration</a:t>
            </a:r>
            <a:r>
              <a:rPr lang="en-US" dirty="0" smtClean="0"/>
              <a:t> thinking of it, aggravation by( </a:t>
            </a:r>
            <a:r>
              <a:rPr lang="en-US" dirty="0" err="1" smtClean="0"/>
              <a:t>calc.phos</a:t>
            </a:r>
            <a:r>
              <a:rPr lang="en-US" dirty="0" smtClean="0"/>
              <a:t>, </a:t>
            </a:r>
            <a:r>
              <a:rPr lang="en-US" dirty="0" err="1" smtClean="0"/>
              <a:t>baryta</a:t>
            </a:r>
            <a:r>
              <a:rPr lang="en-US" dirty="0" smtClean="0"/>
              <a:t> carb, med, gels)</a:t>
            </a:r>
          </a:p>
          <a:p>
            <a:r>
              <a:rPr lang="en-US" dirty="0" smtClean="0"/>
              <a:t>Profound prostration with rapid sinking of strength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609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CAMPHORA OFFICINALIS                    Dr.P.R.SAIJI                                                    ASSOCIATE PROFESSOR                                                        DEPT OF MATERIA MEDICA </vt:lpstr>
      <vt:lpstr>CLINICAL</vt:lpstr>
      <vt:lpstr>SPHERE OF ACTION</vt:lpstr>
      <vt:lpstr>PATHOGENSIS</vt:lpstr>
      <vt:lpstr>CONSTITUTION</vt:lpstr>
      <vt:lpstr>EXPLANATION</vt:lpstr>
      <vt:lpstr>Slide 7</vt:lpstr>
      <vt:lpstr>GUIDING SYMPTOMS</vt:lpstr>
      <vt:lpstr>Slide 9</vt:lpstr>
      <vt:lpstr>Slide 10</vt:lpstr>
      <vt:lpstr>Slide 11</vt:lpstr>
      <vt:lpstr>PARTICULARS</vt:lpstr>
      <vt:lpstr>Slide 13</vt:lpstr>
      <vt:lpstr>Slide 14</vt:lpstr>
      <vt:lpstr>Slide 15</vt:lpstr>
      <vt:lpstr>DIFFERS IN CHOLERA FROM CUPRUM AND VERATUM ALBUM</vt:lpstr>
      <vt:lpstr>Slide 17</vt:lpstr>
      <vt:lpstr>MODALITIES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CAMPHORA OFFICINALIS</dc:title>
  <dc:creator>MATERIA MEDICA</dc:creator>
  <cp:lastModifiedBy>New</cp:lastModifiedBy>
  <cp:revision>30</cp:revision>
  <dcterms:created xsi:type="dcterms:W3CDTF">2006-08-16T00:00:00Z</dcterms:created>
  <dcterms:modified xsi:type="dcterms:W3CDTF">2021-11-10T04:50:37Z</dcterms:modified>
</cp:coreProperties>
</file>